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>
      <p:cViewPr varScale="1">
        <p:scale>
          <a:sx n="96" d="100"/>
          <a:sy n="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F95F0-04F8-F4EB-EE14-44A28DE2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AB730D-9BC6-4EE6-C729-1BB28CBD2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7DE13-BEED-CA0D-687F-48CB8D5B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D13C9-2631-DA32-AB5C-53EBE0AF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D851D-FC8D-D500-8486-DD3C6A83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698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85575-01AD-3B88-27E3-13D614A6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27B29-18CB-52AC-9C2E-D28A8A13A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3F3E17-5151-4ACE-3C96-1A9725D4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5CA45-49EB-A2F8-244C-804EEC84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4CAFAB-AA6D-71F7-F61C-65D77748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88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BF3311-377E-8A7B-5393-C3444E6FB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1A5BFE-099E-7CC6-3070-3E81262A3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9C69A-06DD-5F4F-59AD-73D457E9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0D538A-165B-F6AE-01EF-9B1C39C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FB1DDF-4B70-8677-0B4F-12CA64D1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18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6BF15-9749-7732-A01A-6D8C20B4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CE0E3-5869-F0FC-E170-DE9A1AE3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1D73D-B690-2CC3-BFA2-0F925646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5E26F2-92EC-A459-C025-E20AD33E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62B76-A198-3034-AF17-3BA121EE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58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5B65-6008-4951-244B-C09D6551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FBE0B-53BA-EB7B-5071-899DE6F4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CCAC2-B52E-AACF-A740-AB02A204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EED8F-1554-37F8-F6E1-CBAC584A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801A1-3B39-DCDF-E2BA-65994B9C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1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5EC6-97BC-A7B8-C862-B73EAEFC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178FF-53F4-62AC-C3EB-065114561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3CE4A3-D8C4-B54C-2634-FA14E26F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86C05-B283-DAD7-9D32-ED7D6A8E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66736-06EA-4E2E-3DBF-2945B77D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CED24-B11D-F7EF-518B-E865C4EF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92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10CE-EF79-8571-BB12-4A155173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E15EFC-B7AA-A895-D69A-C9CC80FB0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CD47AB-0689-A0EB-7509-8CE9D2C43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3C8D45-0475-DE73-39FB-18BB1DFB5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31F626-09CE-4B41-195C-CCB954224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5B0D15-5EC9-5F7C-CF7F-996C4BAC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0A7FA6-774E-46AF-7397-2CA5EA06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A37899-27DC-3620-5F45-2C98F60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67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D5A2C-BCD5-C917-BFB8-E081AE06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5327AD-928E-6C6E-9D19-ED85F7C5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6C682E-BCAB-4720-60FE-64FE3F72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812266-0257-A06D-C85A-16292806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94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6D2ECD-A193-C658-5608-A3178CE9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2DC88A-BE1B-03A2-8643-4B04BDA8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1C0F3E-BE70-5AAF-96AE-AD706BA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75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56BDE-DAA0-516E-9580-65BFBBB3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A0D70-2EAD-6F0C-FF91-6F3D075B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CAF26-0497-71D8-F40B-111FD957B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7F9109-46C1-DABB-184B-FDCD4A9A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DB62B5-97FE-F9D1-03EF-4E1CCCA8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6AE67C-44A1-D4AD-A950-22578090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38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A433D-1DFF-F0A1-D5C9-3FCAE569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1FA66B-E661-CC00-7E71-B3A25E266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64B62-45EE-03FA-CF62-37974ABFB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82C9B5-E34F-C46E-20E3-F5BCBC91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994938-4520-E249-3C1D-7BE4D25B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D314C6-CD42-89FA-FE3E-EBD0988E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23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96779B-3A32-00F0-7A0E-D2F4A3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2D5DD7-2A0B-734B-3366-658979D1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053AF-84B4-5587-7C7F-C748B20D0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08C4-C339-104D-A34C-9CB337249650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59093-6AF2-56AA-1C6F-64EEFE37D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10167-4A06-0BBD-3264-49B4DB701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47A9-2D59-CD45-BA3E-D3508921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9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8C4A53-FB94-2BDC-C867-FFBDEE16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9" y="1755541"/>
            <a:ext cx="10044381" cy="2445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905143-5B6B-6746-993C-713E33B089A7}"/>
              </a:ext>
            </a:extLst>
          </p:cNvPr>
          <p:cNvSpPr txBox="1"/>
          <p:nvPr/>
        </p:nvSpPr>
        <p:spPr>
          <a:xfrm>
            <a:off x="3047999" y="50234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arXiv:2403.06976v1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5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3849C-FA43-1890-3152-11CEE295B97A}"/>
              </a:ext>
            </a:extLst>
          </p:cNvPr>
          <p:cNvSpPr txBox="1"/>
          <p:nvPr/>
        </p:nvSpPr>
        <p:spPr>
          <a:xfrm>
            <a:off x="9941" y="2150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Comparison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31412D-23D5-C4A1-4CCA-5A475600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" y="815257"/>
            <a:ext cx="7772400" cy="59867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8E338A-6DAA-7E91-4704-DA8769D15D34}"/>
              </a:ext>
            </a:extLst>
          </p:cNvPr>
          <p:cNvSpPr txBox="1"/>
          <p:nvPr/>
        </p:nvSpPr>
        <p:spPr>
          <a:xfrm>
            <a:off x="8189843" y="1655299"/>
            <a:ext cx="320702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 most used by previous inpainting methods </a:t>
            </a:r>
            <a:r>
              <a:rPr lang="en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20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en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FI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KID)</a:t>
            </a: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a poor representation of the rich and varied content generated by modern text-to-image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use </a:t>
            </a:r>
            <a:r>
              <a:rPr lang="en" altLang="zh-CN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Reward (</a:t>
            </a:r>
            <a:r>
              <a:rPr lang="en" altLang="zh-CN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" altLang="zh-CN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, HPS v2 (</a:t>
            </a:r>
            <a:r>
              <a:rPr lang="en" altLang="zh-CN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HPS</a:t>
            </a:r>
            <a:r>
              <a:rPr lang="en" altLang="zh-CN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, and Aesthetic Score (</a:t>
            </a:r>
            <a:r>
              <a:rPr lang="en" altLang="zh-CN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" altLang="zh-CN" sz="20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align with human perception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9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3849C-FA43-1890-3152-11CEE295B97A}"/>
              </a:ext>
            </a:extLst>
          </p:cNvPr>
          <p:cNvSpPr txBox="1"/>
          <p:nvPr/>
        </p:nvSpPr>
        <p:spPr>
          <a:xfrm>
            <a:off x="-1" y="0"/>
            <a:ext cx="11370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alitative</a:t>
            </a:r>
            <a:r>
              <a:rPr lang="e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Comparison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shape-aware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content-aware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coherence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3D2EC-38BC-1FAA-7EE2-10453944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557845"/>
            <a:ext cx="9982200" cy="63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1C1D6B-88D2-BC4E-DC9A-598C928EE2BB}"/>
              </a:ext>
            </a:extLst>
          </p:cNvPr>
          <p:cNvSpPr txBox="1"/>
          <p:nvPr/>
        </p:nvSpPr>
        <p:spPr>
          <a:xfrm>
            <a:off x="1557130" y="930654"/>
            <a:ext cx="9077739" cy="553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本文提出了一种即插即用的图像修复模型，该模型采用层次化的、像素级的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masked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insertion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相结合，可以做到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shape-aware,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content-aware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和整体连贯性，在定量和定性比较上都击败了现有方法。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本模型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生成的结果取决于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的选择。如果我们的输入是一个自然图像，而采用了一个专注于卡通风格图像生成的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，则会产生不自然不协调的结果。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区域的边界很不规则、很复杂，或者给定的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区域的描述不符合输入的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masked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区域，则会导致模型生成质量很低的结果。</a:t>
            </a:r>
            <a:endParaRPr lang="en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83849C-FA43-1890-3152-11CEE295B97A}"/>
              </a:ext>
            </a:extLst>
          </p:cNvPr>
          <p:cNvSpPr txBox="1"/>
          <p:nvPr/>
        </p:nvSpPr>
        <p:spPr>
          <a:xfrm>
            <a:off x="1557130" y="3919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A14853-DD3C-264C-427D-B7DD355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3" y="1132147"/>
            <a:ext cx="11199374" cy="50177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BAA55-D60D-500B-703F-E019862A2465}"/>
              </a:ext>
            </a:extLst>
          </p:cNvPr>
          <p:cNvSpPr txBox="1"/>
          <p:nvPr/>
        </p:nvSpPr>
        <p:spPr>
          <a:xfrm>
            <a:off x="496313" y="3719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822199-DF86-EE05-9E1A-E7C5B8B75DCA}"/>
              </a:ext>
            </a:extLst>
          </p:cNvPr>
          <p:cNvSpPr txBox="1"/>
          <p:nvPr/>
        </p:nvSpPr>
        <p:spPr>
          <a:xfrm>
            <a:off x="1359842" y="0"/>
            <a:ext cx="7312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Diffusion-based text-guided inpainting methods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32799-EBED-30A7-1FF7-99727194EE75}"/>
              </a:ext>
            </a:extLst>
          </p:cNvPr>
          <p:cNvSpPr txBox="1"/>
          <p:nvPr/>
        </p:nvSpPr>
        <p:spPr>
          <a:xfrm>
            <a:off x="1359842" y="461665"/>
            <a:ext cx="9737357" cy="2803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Sampling strategy modification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将每个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denoising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得到的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z_t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unmasked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area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进行融合。优点：很容易和各类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diffusion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模型结合；缺点：缺乏对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boundary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的认识，生成结果缺乏区域间的连贯性。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Dedicated inpainting models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原始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的输入通道数扩张，例如把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latent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concat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noise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latent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上，然后微调模型。优点：让模型具有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content-aware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shape-aware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能力，缺点：目前的模型结构可能不是最优的。</a:t>
            </a:r>
            <a:endParaRPr lang="en" altLang="zh-CN" sz="2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2A8C75-CA1A-594C-ECA9-40AF0B15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33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B3D2A4-E144-730E-A95C-564A84F8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5" y="1524921"/>
            <a:ext cx="11993669" cy="38081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3D042C-742D-4E50-A020-3A4E0310D224}"/>
              </a:ext>
            </a:extLst>
          </p:cNvPr>
          <p:cNvSpPr txBox="1"/>
          <p:nvPr/>
        </p:nvSpPr>
        <p:spPr>
          <a:xfrm>
            <a:off x="99165" y="728869"/>
            <a:ext cx="7312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支持的</a:t>
            </a:r>
            <a:r>
              <a:rPr lang="zh-CN" altLang="e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en-US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对比</a:t>
            </a:r>
            <a:endParaRPr lang="en" altLang="zh-CN" sz="32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77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6BA430-96DD-BB33-F5F7-E9CE58E0F213}"/>
              </a:ext>
            </a:extLst>
          </p:cNvPr>
          <p:cNvSpPr txBox="1"/>
          <p:nvPr/>
        </p:nvSpPr>
        <p:spPr>
          <a:xfrm>
            <a:off x="1289520" y="1775866"/>
            <a:ext cx="9612959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我们使用VAE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而不是随机初始化的卷积层来处理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masked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图像，这可以让提取出来的图像特征适应原始U</a:t>
            </a:r>
            <a:r>
              <a:rPr lang="en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et的数据分布。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为了实现</a:t>
            </a:r>
            <a:r>
              <a:rPr lang="en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dense per-pixel control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，我们采用分层方法，逐步将完整的UNet特征分层合并到预训练的UNet中。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为了确保在附加分支中考虑纯图像信息，我们从UNet中删除了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cross-attn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。该设计提供了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plug-and-play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的功能和灵活的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区域复原过程的可控性。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为了获得更好的一致性和更大尺度的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区域的可控性，我们提出了一种模糊混合策略。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AC7D27-E7BA-CFA3-8949-55DA6C59AAC9}"/>
              </a:ext>
            </a:extLst>
          </p:cNvPr>
          <p:cNvSpPr txBox="1"/>
          <p:nvPr/>
        </p:nvSpPr>
        <p:spPr>
          <a:xfrm>
            <a:off x="1174311" y="1046922"/>
            <a:ext cx="7312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9FD31F-CA44-1B12-7432-93BCB8610EE7}"/>
              </a:ext>
            </a:extLst>
          </p:cNvPr>
          <p:cNvSpPr txBox="1"/>
          <p:nvPr/>
        </p:nvSpPr>
        <p:spPr>
          <a:xfrm>
            <a:off x="485302" y="211169"/>
            <a:ext cx="7312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FD679-8934-5041-7A92-473C7E9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02" y="1058423"/>
            <a:ext cx="11221396" cy="51544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F65F2B-CF2E-89A5-D8F6-3CC0BD5349EA}"/>
              </a:ext>
            </a:extLst>
          </p:cNvPr>
          <p:cNvSpPr txBox="1"/>
          <p:nvPr/>
        </p:nvSpPr>
        <p:spPr>
          <a:xfrm>
            <a:off x="3021495" y="588270"/>
            <a:ext cx="3578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helping </a:t>
            </a:r>
            <a:r>
              <a:rPr lang="en" altLang="zh-CN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BrushNet</a:t>
            </a:r>
            <a:r>
              <a:rPr lang="en" altLang="zh-CN" sz="1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the semantic coherence of the masked image feature</a:t>
            </a:r>
            <a:endParaRPr lang="en" altLang="zh-C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C6B0D-233E-4387-F3E8-344C1CAD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389932"/>
            <a:ext cx="7772400" cy="4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9D1309-BA7B-BD7A-5B3E-040EEE6C3DC5}"/>
              </a:ext>
            </a:extLst>
          </p:cNvPr>
          <p:cNvSpPr txBox="1"/>
          <p:nvPr/>
        </p:nvSpPr>
        <p:spPr>
          <a:xfrm>
            <a:off x="575918" y="561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Blending Operation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7E8296-7A89-15B5-9BE5-0A2E4F233595}"/>
              </a:ext>
            </a:extLst>
          </p:cNvPr>
          <p:cNvSpPr txBox="1"/>
          <p:nvPr/>
        </p:nvSpPr>
        <p:spPr>
          <a:xfrm>
            <a:off x="575918" y="517849"/>
            <a:ext cx="7288696" cy="615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注意到我们一开始将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下采样到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64x64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latent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space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对齐，此后所有的去噪过程都是在低分辨率的隐空间执行的，这会带来潜在的不准确性。此外，预训练好的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编解码器也不是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100%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能准确重建原图的，这进一步降低了生成结果中对于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区域的保留程度。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我们提出了一个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简单的像素空间解决方案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：首先对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进行模糊处理，然后使用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blurred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copy-paste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操作。虽然这种方法可能会导致在保留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边界细节方面精度略有下降，但这种误差肉眼几乎无法察觉，且能够显著提升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边界处的连贯性。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E2D098-F4D3-A349-A9E5-378C939F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82" y="908050"/>
            <a:ext cx="3327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9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F1F0028-0A7B-D22F-7B3F-E43975EE2FA6}"/>
              </a:ext>
            </a:extLst>
          </p:cNvPr>
          <p:cNvSpPr txBox="1"/>
          <p:nvPr/>
        </p:nvSpPr>
        <p:spPr>
          <a:xfrm>
            <a:off x="1030080" y="8755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Control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8BA851-F3C7-5A1D-773A-D2499C4E52E9}"/>
              </a:ext>
            </a:extLst>
          </p:cNvPr>
          <p:cNvSpPr txBox="1"/>
          <p:nvPr/>
        </p:nvSpPr>
        <p:spPr>
          <a:xfrm>
            <a:off x="1030080" y="1445501"/>
            <a:ext cx="10131839" cy="430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BrushNet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不修改预训练</a:t>
            </a:r>
            <a:r>
              <a:rPr lang="en-US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UNet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的权重，因此它可以很容易地作为即插即用组件与任何社区中的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集成，这允许用户采用不同的预训练模型开展实验（例如卡通化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Preservation Scale Adjustment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：采用</a:t>
            </a:r>
            <a:r>
              <a:rPr lang="en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BrushNet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可以控制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区域的保留程度，因为权重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可以控制</a:t>
            </a:r>
            <a:r>
              <a:rPr lang="en-US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BrushNet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输出的特征图注入到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Unet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中的程度，程度越强则表示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区域的信息对主去噪过程的影响越大，进而导致最终结果保留更多的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区域信息。</a:t>
            </a:r>
            <a:endParaRPr lang="en-US" altLang="zh-CN" sz="2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模糊比例和混合操作：通过调整模糊比例系数，我们可以进一步定制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unmask</a:t>
            </a:r>
            <a:r>
              <a:rPr lang="zh-CN" alt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区域的保留比例。</a:t>
            </a:r>
          </a:p>
        </p:txBody>
      </p:sp>
    </p:spTree>
    <p:extLst>
      <p:ext uri="{BB962C8B-B14F-4D97-AF65-F5344CB8AC3E}">
        <p14:creationId xmlns:p14="http://schemas.microsoft.com/office/powerpoint/2010/main" val="59574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1C1D6B-88D2-BC4E-DC9A-598C928EE2BB}"/>
              </a:ext>
            </a:extLst>
          </p:cNvPr>
          <p:cNvSpPr txBox="1"/>
          <p:nvPr/>
        </p:nvSpPr>
        <p:spPr>
          <a:xfrm>
            <a:off x="1325217" y="3301543"/>
            <a:ext cx="9077739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BrushNet</a:t>
            </a:r>
            <a:r>
              <a:rPr lang="en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and all ablation models are trained for 430 thousands steps on 8 NVIDIA Tesla V100 GPUs, which takes around 3 days.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83849C-FA43-1890-3152-11CEE295B97A}"/>
              </a:ext>
            </a:extLst>
          </p:cNvPr>
          <p:cNvSpPr txBox="1"/>
          <p:nvPr/>
        </p:nvSpPr>
        <p:spPr>
          <a:xfrm>
            <a:off x="1325217" y="21344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2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773</Words>
  <Application>Microsoft Macintosh PowerPoint</Application>
  <PresentationFormat>宽屏</PresentationFormat>
  <Paragraphs>30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SimSun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子辰 唐</dc:creator>
  <cp:lastModifiedBy>子辰 唐</cp:lastModifiedBy>
  <cp:revision>33</cp:revision>
  <dcterms:created xsi:type="dcterms:W3CDTF">2024-03-28T07:15:42Z</dcterms:created>
  <dcterms:modified xsi:type="dcterms:W3CDTF">2024-03-28T09:07:08Z</dcterms:modified>
</cp:coreProperties>
</file>